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2965" autoAdjust="0"/>
  </p:normalViewPr>
  <p:slideViewPr>
    <p:cSldViewPr snapToGrid="0">
      <p:cViewPr varScale="1">
        <p:scale>
          <a:sx n="101" d="100"/>
          <a:sy n="101" d="100"/>
        </p:scale>
        <p:origin x="926"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investing.com/commodities/" TargetMode="External"/><Relationship Id="rId7" Type="http://schemas.openxmlformats.org/officeDocument/2006/relationships/hyperlink" Target="http://www.fao.org/faostat/en/#hom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usda.gov/topics/farming" TargetMode="External"/><Relationship Id="rId5" Type="http://schemas.openxmlformats.org/officeDocument/2006/relationships/hyperlink" Target="https://www.bloomberg.com/markets/commodities/agriculture" TargetMode="External"/><Relationship Id="rId4" Type="http://schemas.openxmlformats.org/officeDocument/2006/relationships/hyperlink" Target="https://www.crbonlin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Agricultural Raw Material Analysis</a:t>
            </a:r>
            <a:endParaRPr lang="en-US" sz="2400" b="1" dirty="0"/>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820738"/>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b="1" dirty="0">
                <a:solidFill>
                  <a:schemeClr val="bg1"/>
                </a:solidFill>
              </a:rPr>
              <a:t>:  </a:t>
            </a:r>
            <a:r>
              <a:rPr lang="en-US" sz="1100" b="1" dirty="0" err="1">
                <a:solidFill>
                  <a:schemeClr val="bg1"/>
                </a:solidFill>
              </a:rPr>
              <a:t>S.Sankaranarayanan</a:t>
            </a:r>
            <a:endParaRPr lang="en-US" sz="1100" b="1"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1" i="0" u="none" strike="noStrike" cap="none" dirty="0">
                <a:solidFill>
                  <a:schemeClr val="bg1"/>
                </a:solidFill>
                <a:latin typeface="Arial"/>
                <a:ea typeface="Arial"/>
                <a:cs typeface="Arial"/>
                <a:sym typeface="Arial"/>
              </a:rPr>
              <a:t>au2021107019</a:t>
            </a:r>
          </a:p>
          <a:p>
            <a:pPr marR="0" lvl="0" rtl="0">
              <a:lnSpc>
                <a:spcPct val="100000"/>
              </a:lnSpc>
              <a:spcBef>
                <a:spcPts val="0"/>
              </a:spcBef>
              <a:spcAft>
                <a:spcPts val="200"/>
              </a:spcAft>
            </a:pPr>
            <a:r>
              <a:rPr lang="en-US" sz="1100" dirty="0">
                <a:solidFill>
                  <a:schemeClr val="bg1"/>
                </a:solidFill>
              </a:rPr>
              <a:t>College Name: </a:t>
            </a:r>
            <a:r>
              <a:rPr lang="en-US" sz="1100" b="1" dirty="0">
                <a:solidFill>
                  <a:schemeClr val="bg1"/>
                </a:solidFill>
              </a:rPr>
              <a:t>College of Engineering Guindy Campus</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a:t>
            </a:r>
            <a:r>
              <a:rPr lang="en-US" spc="1" dirty="0">
                <a:solidFill>
                  <a:schemeClr val="tx1"/>
                </a:solidFill>
                <a:latin typeface="IBM Plex Sans"/>
              </a:rPr>
              <a:t> </a:t>
            </a:r>
            <a:r>
              <a:rPr lang="en-US" sz="1400" spc="1" dirty="0">
                <a:solidFill>
                  <a:schemeClr val="tx1"/>
                </a:solidFill>
                <a:latin typeface="IBM Plex Sans"/>
              </a:rPr>
              <a:t>raw material for agriculture.</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10.4 kb</a:t>
            </a: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Has 11 columns </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Includes </a:t>
            </a:r>
            <a:r>
              <a:rPr lang="en-US" sz="1400" spc="1" dirty="0" err="1">
                <a:solidFill>
                  <a:schemeClr val="tx1"/>
                </a:solidFill>
                <a:latin typeface="IBM Plex Sans"/>
              </a:rPr>
              <a:t>corn_brl</a:t>
            </a:r>
            <a:r>
              <a:rPr lang="en-US" sz="1400" spc="1" dirty="0">
                <a:solidFill>
                  <a:schemeClr val="tx1"/>
                </a:solidFill>
                <a:latin typeface="IBM Plex Sans"/>
              </a:rPr>
              <a:t>, </a:t>
            </a:r>
            <a:r>
              <a:rPr lang="en-US" sz="1400" spc="1" dirty="0" err="1">
                <a:solidFill>
                  <a:schemeClr val="tx1"/>
                </a:solidFill>
                <a:latin typeface="IBM Plex Sans"/>
              </a:rPr>
              <a:t>pork_brl</a:t>
            </a:r>
            <a:r>
              <a:rPr lang="en-US" sz="1400" spc="1" dirty="0">
                <a:solidFill>
                  <a:schemeClr val="tx1"/>
                </a:solidFill>
                <a:latin typeface="IBM Plex Sans"/>
              </a:rPr>
              <a:t>, </a:t>
            </a:r>
            <a:r>
              <a:rPr lang="en-US" sz="1400" spc="1" dirty="0" err="1">
                <a:solidFill>
                  <a:schemeClr val="tx1"/>
                </a:solidFill>
                <a:latin typeface="IBM Plex Sans"/>
              </a:rPr>
              <a:t>chicken_brl</a:t>
            </a:r>
            <a:r>
              <a:rPr lang="en-US" sz="1400" spc="1" dirty="0">
                <a:solidFill>
                  <a:schemeClr val="tx1"/>
                </a:solidFill>
                <a:latin typeface="IBM Plex Sans"/>
              </a:rPr>
              <a:t>, </a:t>
            </a:r>
            <a:r>
              <a:rPr lang="en-US" sz="1400" spc="1" dirty="0" err="1">
                <a:solidFill>
                  <a:schemeClr val="tx1"/>
                </a:solidFill>
                <a:latin typeface="IBM Plex Sans"/>
              </a:rPr>
              <a:t>cult_area</a:t>
            </a:r>
            <a:r>
              <a:rPr lang="en-US" spc="1" dirty="0">
                <a:solidFill>
                  <a:schemeClr val="tx1"/>
                </a:solidFill>
                <a:latin typeface="IBM Plex Sans"/>
              </a:rPr>
              <a:t> </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Totally contains 226 rows of data</a:t>
            </a: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 Preprocessing:</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327248" y="1563882"/>
            <a:ext cx="7557752" cy="244166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Arial" panose="020B0604020202020204" pitchFamily="34" charset="0"/>
              <a:buChar char="•"/>
            </a:pPr>
            <a:r>
              <a:rPr lang="en-US" dirty="0"/>
              <a:t> </a:t>
            </a:r>
            <a:r>
              <a:rPr lang="en-US" b="1" dirty="0"/>
              <a:t>Handling missing values: </a:t>
            </a:r>
            <a:r>
              <a:rPr lang="en-US" dirty="0"/>
              <a:t>Identify and address any missing price data points for each raw material, either through imputation techniques or removal of incomplete records.</a:t>
            </a:r>
          </a:p>
          <a:p>
            <a:pPr algn="l">
              <a:buFont typeface="Arial" panose="020B0604020202020204" pitchFamily="34" charset="0"/>
              <a:buChar char="•"/>
            </a:pPr>
            <a:endParaRPr lang="en-US" dirty="0"/>
          </a:p>
          <a:p>
            <a:pPr algn="l">
              <a:buFont typeface="Arial" panose="020B0604020202020204" pitchFamily="34" charset="0"/>
              <a:buChar char="•"/>
            </a:pPr>
            <a:r>
              <a:rPr lang="en-US" dirty="0"/>
              <a:t> </a:t>
            </a:r>
            <a:r>
              <a:rPr lang="en-US" b="1" dirty="0"/>
              <a:t>Outlier detection and treatment: </a:t>
            </a:r>
            <a:r>
              <a:rPr lang="en-US" dirty="0"/>
              <a:t>Identify outliers in price data that may skew analysis results and decide whether to remove them or apply appropriate transformations to mitigate their impact on the analysis.</a:t>
            </a:r>
          </a:p>
          <a:p>
            <a:pPr algn="l"/>
            <a:endParaRPr lang="en-US" dirty="0"/>
          </a:p>
          <a:p>
            <a:pPr algn="l">
              <a:buFont typeface="Arial" panose="020B0604020202020204" pitchFamily="34" charset="0"/>
              <a:buChar char="•"/>
            </a:pPr>
            <a:r>
              <a:rPr lang="en-US" dirty="0"/>
              <a:t> </a:t>
            </a:r>
            <a:r>
              <a:rPr lang="en-US" b="1" dirty="0"/>
              <a:t>Consistency checks</a:t>
            </a:r>
            <a:r>
              <a:rPr lang="en-US" dirty="0"/>
              <a:t>: Ensure consistency in the format and units of price data across different raw materials and time periods to maintain data integrity.</a:t>
            </a:r>
          </a:p>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Pre-processed Data :</a:t>
            </a:r>
          </a:p>
        </p:txBody>
      </p:sp>
      <p:graphicFrame>
        <p:nvGraphicFramePr>
          <p:cNvPr id="3" name="Table 2">
            <a:extLst>
              <a:ext uri="{FF2B5EF4-FFF2-40B4-BE49-F238E27FC236}">
                <a16:creationId xmlns:a16="http://schemas.microsoft.com/office/drawing/2014/main" id="{949DF569-62F3-30D6-4D29-73B08D5E60F7}"/>
              </a:ext>
            </a:extLst>
          </p:cNvPr>
          <p:cNvGraphicFramePr>
            <a:graphicFrameLocks noGrp="1"/>
          </p:cNvGraphicFramePr>
          <p:nvPr>
            <p:extLst>
              <p:ext uri="{D42A27DB-BD31-4B8C-83A1-F6EECF244321}">
                <p14:modId xmlns:p14="http://schemas.microsoft.com/office/powerpoint/2010/main" val="3365375128"/>
              </p:ext>
            </p:extLst>
          </p:nvPr>
        </p:nvGraphicFramePr>
        <p:xfrm>
          <a:off x="453421" y="1563882"/>
          <a:ext cx="8403410" cy="3267483"/>
        </p:xfrm>
        <a:graphic>
          <a:graphicData uri="http://schemas.openxmlformats.org/drawingml/2006/table">
            <a:tbl>
              <a:tblPr/>
              <a:tblGrid>
                <a:gridCol w="768901">
                  <a:extLst>
                    <a:ext uri="{9D8B030D-6E8A-4147-A177-3AD203B41FA5}">
                      <a16:colId xmlns:a16="http://schemas.microsoft.com/office/drawing/2014/main" val="222397888"/>
                    </a:ext>
                  </a:extLst>
                </a:gridCol>
                <a:gridCol w="758994">
                  <a:extLst>
                    <a:ext uri="{9D8B030D-6E8A-4147-A177-3AD203B41FA5}">
                      <a16:colId xmlns:a16="http://schemas.microsoft.com/office/drawing/2014/main" val="2203541603"/>
                    </a:ext>
                  </a:extLst>
                </a:gridCol>
                <a:gridCol w="763946">
                  <a:extLst>
                    <a:ext uri="{9D8B030D-6E8A-4147-A177-3AD203B41FA5}">
                      <a16:colId xmlns:a16="http://schemas.microsoft.com/office/drawing/2014/main" val="218473099"/>
                    </a:ext>
                  </a:extLst>
                </a:gridCol>
                <a:gridCol w="763946">
                  <a:extLst>
                    <a:ext uri="{9D8B030D-6E8A-4147-A177-3AD203B41FA5}">
                      <a16:colId xmlns:a16="http://schemas.microsoft.com/office/drawing/2014/main" val="2893881707"/>
                    </a:ext>
                  </a:extLst>
                </a:gridCol>
                <a:gridCol w="763946">
                  <a:extLst>
                    <a:ext uri="{9D8B030D-6E8A-4147-A177-3AD203B41FA5}">
                      <a16:colId xmlns:a16="http://schemas.microsoft.com/office/drawing/2014/main" val="4268760431"/>
                    </a:ext>
                  </a:extLst>
                </a:gridCol>
                <a:gridCol w="744513">
                  <a:extLst>
                    <a:ext uri="{9D8B030D-6E8A-4147-A177-3AD203B41FA5}">
                      <a16:colId xmlns:a16="http://schemas.microsoft.com/office/drawing/2014/main" val="1969504710"/>
                    </a:ext>
                  </a:extLst>
                </a:gridCol>
                <a:gridCol w="783380">
                  <a:extLst>
                    <a:ext uri="{9D8B030D-6E8A-4147-A177-3AD203B41FA5}">
                      <a16:colId xmlns:a16="http://schemas.microsoft.com/office/drawing/2014/main" val="3673551750"/>
                    </a:ext>
                  </a:extLst>
                </a:gridCol>
                <a:gridCol w="763946">
                  <a:extLst>
                    <a:ext uri="{9D8B030D-6E8A-4147-A177-3AD203B41FA5}">
                      <a16:colId xmlns:a16="http://schemas.microsoft.com/office/drawing/2014/main" val="1481166065"/>
                    </a:ext>
                  </a:extLst>
                </a:gridCol>
                <a:gridCol w="763946">
                  <a:extLst>
                    <a:ext uri="{9D8B030D-6E8A-4147-A177-3AD203B41FA5}">
                      <a16:colId xmlns:a16="http://schemas.microsoft.com/office/drawing/2014/main" val="189476793"/>
                    </a:ext>
                  </a:extLst>
                </a:gridCol>
                <a:gridCol w="763946">
                  <a:extLst>
                    <a:ext uri="{9D8B030D-6E8A-4147-A177-3AD203B41FA5}">
                      <a16:colId xmlns:a16="http://schemas.microsoft.com/office/drawing/2014/main" val="21410798"/>
                    </a:ext>
                  </a:extLst>
                </a:gridCol>
                <a:gridCol w="763946">
                  <a:extLst>
                    <a:ext uri="{9D8B030D-6E8A-4147-A177-3AD203B41FA5}">
                      <a16:colId xmlns:a16="http://schemas.microsoft.com/office/drawing/2014/main" val="2713871505"/>
                    </a:ext>
                  </a:extLst>
                </a:gridCol>
              </a:tblGrid>
              <a:tr h="684943">
                <a:tc>
                  <a:txBody>
                    <a:bodyPr/>
                    <a:lstStyle/>
                    <a:p>
                      <a:pPr algn="ctr"/>
                      <a:r>
                        <a:rPr lang="en-IN" dirty="0">
                          <a:solidFill>
                            <a:schemeClr val="bg1"/>
                          </a:solidFill>
                        </a:rPr>
                        <a:t>date</a:t>
                      </a: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corn_BRL</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chicken_BRL</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pork_BRL</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cult_area</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corn_prod</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chicken_prod</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pork_prod</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inflation</a:t>
                      </a: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int_rate</a:t>
                      </a:r>
                      <a:endParaRPr lang="en-IN" dirty="0">
                        <a:solidFill>
                          <a:schemeClr val="bg1"/>
                        </a:solidFill>
                      </a:endParaRPr>
                    </a:p>
                  </a:txBody>
                  <a:tcPr marL="89788" marR="89788" marT="44894" marB="44894" anchor="ctr">
                    <a:lnL>
                      <a:noFill/>
                    </a:lnL>
                    <a:lnR>
                      <a:noFill/>
                    </a:lnR>
                    <a:lnT>
                      <a:noFill/>
                    </a:lnT>
                    <a:lnB>
                      <a:noFill/>
                    </a:lnB>
                    <a:solidFill>
                      <a:srgbClr val="383838"/>
                    </a:solidFill>
                  </a:tcPr>
                </a:tc>
                <a:tc>
                  <a:txBody>
                    <a:bodyPr/>
                    <a:lstStyle/>
                    <a:p>
                      <a:pPr algn="ctr"/>
                      <a:r>
                        <a:rPr lang="en-IN" dirty="0" err="1">
                          <a:solidFill>
                            <a:schemeClr val="bg1"/>
                          </a:solidFill>
                        </a:rPr>
                        <a:t>usd_brl</a:t>
                      </a:r>
                      <a:endParaRPr lang="en-IN" dirty="0">
                        <a:solidFill>
                          <a:schemeClr val="bg1"/>
                        </a:solidFill>
                      </a:endParaRP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573569066"/>
                  </a:ext>
                </a:extLst>
              </a:tr>
              <a:tr h="42939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12/01/22</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77.37</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5.52</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6.35</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21581.0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112832.0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14850.0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4850.0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5.90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13.75</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5.24</a:t>
                      </a: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797027150"/>
                  </a:ext>
                </a:extLst>
              </a:tr>
              <a:tr h="42939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12/01/21</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79.51</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5.05</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11.10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19944.0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87097.0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14615.0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4701.0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10.06</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7.75</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5.62</a:t>
                      </a: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3478662937"/>
                  </a:ext>
                </a:extLst>
              </a:tr>
              <a:tr h="42939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12/01/20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69.21</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3.96</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7.12</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18527.0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102586.0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13787.0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4436.0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4.52</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2.00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5.28</a:t>
                      </a: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4210300570"/>
                  </a:ext>
                </a:extLst>
              </a:tr>
              <a:tr h="42939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12/01/19</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37.34</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2.95</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4.88</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17493.0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100043.0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13245.0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4061.0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4.31</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5.00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4.23</a:t>
                      </a: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137459032"/>
                  </a:ext>
                </a:extLst>
              </a:tr>
              <a:tr h="42939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12/01/18</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31.07</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2.86</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3.51</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16616.0</a:t>
                      </a:r>
                    </a:p>
                  </a:txBody>
                  <a:tcPr marL="89788" marR="89788" marT="44894" marB="44894" anchor="ctr">
                    <a:lnL>
                      <a:noFill/>
                    </a:lnL>
                    <a:lnR>
                      <a:noFill/>
                    </a:lnR>
                    <a:lnT>
                      <a:noFill/>
                    </a:lnT>
                    <a:lnB>
                      <a:noFill/>
                    </a:lnB>
                    <a:solidFill>
                      <a:srgbClr val="38383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80710.0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12855.0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3974.0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3.75</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6.50</a:t>
                      </a:r>
                    </a:p>
                  </a:txBody>
                  <a:tcPr marL="89788" marR="89788" marT="44894" marB="44894" anchor="ctr">
                    <a:lnL>
                      <a:noFill/>
                    </a:lnL>
                    <a:lnR>
                      <a:noFill/>
                    </a:lnR>
                    <a:lnT>
                      <a:noFill/>
                    </a:lnT>
                    <a:lnB>
                      <a:noFill/>
                    </a:lnB>
                    <a:solidFill>
                      <a:srgbClr val="383838"/>
                    </a:solidFill>
                  </a:tcPr>
                </a:tc>
                <a:tc>
                  <a:txBody>
                    <a:bodyPr/>
                    <a:lstStyle/>
                    <a:p>
                      <a:pPr algn="ctr"/>
                      <a:r>
                        <a:rPr lang="en-IN" dirty="0">
                          <a:solidFill>
                            <a:schemeClr val="bg1"/>
                          </a:solidFill>
                        </a:rPr>
                        <a:t>3.83</a:t>
                      </a:r>
                    </a:p>
                  </a:txBody>
                  <a:tcPr marL="89788" marR="89788" marT="44894" marB="44894" anchor="ctr">
                    <a:lnL>
                      <a:noFill/>
                    </a:lnL>
                    <a:lnR>
                      <a:noFill/>
                    </a:lnR>
                    <a:lnT>
                      <a:noFill/>
                    </a:lnT>
                    <a:lnB>
                      <a:noFill/>
                    </a:lnB>
                    <a:solidFill>
                      <a:srgbClr val="383838"/>
                    </a:solidFill>
                  </a:tcPr>
                </a:tc>
                <a:extLst>
                  <a:ext uri="{0D108BD9-81ED-4DB2-BD59-A6C34878D82A}">
                    <a16:rowId xmlns:a16="http://schemas.microsoft.com/office/drawing/2014/main" val="1495354391"/>
                  </a:ext>
                </a:extLst>
              </a:tr>
            </a:tbl>
          </a:graphicData>
        </a:graphic>
      </p:graphicFrame>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11" name="Picture 10">
            <a:extLst>
              <a:ext uri="{FF2B5EF4-FFF2-40B4-BE49-F238E27FC236}">
                <a16:creationId xmlns:a16="http://schemas.microsoft.com/office/drawing/2014/main" id="{83EAEDB4-7D15-AF8E-0B6A-8016B91AC0F5}"/>
              </a:ext>
            </a:extLst>
          </p:cNvPr>
          <p:cNvPicPr>
            <a:picLocks noChangeAspect="1"/>
          </p:cNvPicPr>
          <p:nvPr/>
        </p:nvPicPr>
        <p:blipFill>
          <a:blip r:embed="rId3"/>
          <a:stretch>
            <a:fillRect/>
          </a:stretch>
        </p:blipFill>
        <p:spPr>
          <a:xfrm>
            <a:off x="349919" y="1277138"/>
            <a:ext cx="3995368" cy="2870167"/>
          </a:xfrm>
          <a:prstGeom prst="rect">
            <a:avLst/>
          </a:prstGeom>
        </p:spPr>
      </p:pic>
      <p:pic>
        <p:nvPicPr>
          <p:cNvPr id="15" name="Picture 14">
            <a:extLst>
              <a:ext uri="{FF2B5EF4-FFF2-40B4-BE49-F238E27FC236}">
                <a16:creationId xmlns:a16="http://schemas.microsoft.com/office/drawing/2014/main" id="{EEB90D79-D293-7B79-DBE8-EC38B0D331F4}"/>
              </a:ext>
            </a:extLst>
          </p:cNvPr>
          <p:cNvPicPr>
            <a:picLocks noChangeAspect="1"/>
          </p:cNvPicPr>
          <p:nvPr/>
        </p:nvPicPr>
        <p:blipFill>
          <a:blip r:embed="rId4"/>
          <a:stretch>
            <a:fillRect/>
          </a:stretch>
        </p:blipFill>
        <p:spPr>
          <a:xfrm>
            <a:off x="4687654" y="1450949"/>
            <a:ext cx="4058122" cy="208483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9497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US" b="1" dirty="0"/>
              <a:t>Enhanced Predictive Modeling:  </a:t>
            </a:r>
            <a:r>
              <a:rPr lang="en-US" dirty="0"/>
              <a:t>Utilize advanced machine learning techniques to forecast future price movements of agricultural raw materials with greater accuracy.</a:t>
            </a:r>
          </a:p>
          <a:p>
            <a:pPr algn="l"/>
            <a:endParaRPr lang="en-US" dirty="0"/>
          </a:p>
          <a:p>
            <a:pPr marL="285750" indent="-285750" algn="l">
              <a:buFont typeface="Arial" panose="020B0604020202020204" pitchFamily="34" charset="0"/>
              <a:buChar char="•"/>
            </a:pPr>
            <a:r>
              <a:rPr lang="en-US" b="1" dirty="0"/>
              <a:t>Comprehensive Market Trend Analysis: </a:t>
            </a:r>
            <a:r>
              <a:rPr lang="en-US" dirty="0"/>
              <a:t>Analyze the impact of diverse factors such as technology adoption, sustainability trends, and global supply chain disruptions on agricultural raw material prices.</a:t>
            </a:r>
          </a:p>
          <a:p>
            <a:pPr algn="l"/>
            <a:endParaRPr lang="en-US" dirty="0"/>
          </a:p>
          <a:p>
            <a:pPr marL="285750" indent="-285750" algn="l">
              <a:buFont typeface="Arial" panose="020B0604020202020204" pitchFamily="34" charset="0"/>
              <a:buChar char="•"/>
            </a:pPr>
            <a:r>
              <a:rPr lang="en-US" dirty="0"/>
              <a:t> </a:t>
            </a:r>
            <a:r>
              <a:rPr lang="en-US" b="1" dirty="0"/>
              <a:t>Dynamic Decision Support Systems:</a:t>
            </a:r>
            <a:r>
              <a:rPr lang="en-US" dirty="0"/>
              <a:t> Develop interactive dashboards and AI-driven tools to provide real-time insights and support strategic decision-making processes in the agricultural sector.</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4826384E-1CEF-D0B2-F682-7F6863BD1B5E}"/>
              </a:ext>
            </a:extLst>
          </p:cNvPr>
          <p:cNvSpPr>
            <a:spLocks noChangeArrowheads="1"/>
          </p:cNvSpPr>
          <p:nvPr/>
        </p:nvSpPr>
        <p:spPr bwMode="auto">
          <a:xfrm>
            <a:off x="239078" y="1125200"/>
            <a:ext cx="417472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In conclusion, the analysis of agricultural raw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material prices has provided valuable insights into market dynamics, price trends, and interdependencies between commodities. These findings can inform stakeholders in the agricultural sector about potential risks and opportunities, enabling more informed decision-making and strategic planning. Moving forward, leveraging advanced analytics and emerging technologies will be essential to further enhance predictive capabilities, market analysis, and decision support systems in the agricultural industry.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56A630CE-2637-0E56-E6CB-5B22BD277DEC}"/>
              </a:ext>
            </a:extLst>
          </p:cNvPr>
          <p:cNvSpPr>
            <a:spLocks noChangeArrowheads="1"/>
          </p:cNvSpPr>
          <p:nvPr/>
        </p:nvSpPr>
        <p:spPr bwMode="auto">
          <a:xfrm>
            <a:off x="0" y="0"/>
            <a:ext cx="32051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234325"/>
            <a:ext cx="8734745" cy="15799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IN" dirty="0">
                <a:hlinkClick r:id="rId3"/>
              </a:rPr>
              <a:t>https://www.investing.com/commodities/</a:t>
            </a:r>
            <a:endParaRPr lang="en-IN" dirty="0"/>
          </a:p>
          <a:p>
            <a:pPr marL="173736" indent="-173736" algn="l" rtl="0" fontAlgn="base">
              <a:spcAft>
                <a:spcPts val="800"/>
              </a:spcAft>
              <a:buClr>
                <a:srgbClr val="213163"/>
              </a:buClr>
              <a:buFont typeface="Arial" panose="020B0604020202020204" pitchFamily="34" charset="0"/>
              <a:buChar char="•"/>
            </a:pPr>
            <a:r>
              <a:rPr lang="en-IN" dirty="0">
                <a:hlinkClick r:id="rId4"/>
              </a:rPr>
              <a:t>https://www.crbonline.com/</a:t>
            </a:r>
            <a:endParaRPr lang="en-IN" dirty="0"/>
          </a:p>
          <a:p>
            <a:pPr marL="173736" indent="-173736" algn="l" rtl="0" fontAlgn="base">
              <a:spcAft>
                <a:spcPts val="800"/>
              </a:spcAft>
              <a:buClr>
                <a:srgbClr val="213163"/>
              </a:buClr>
              <a:buFont typeface="Arial" panose="020B0604020202020204" pitchFamily="34" charset="0"/>
              <a:buChar char="•"/>
            </a:pPr>
            <a:r>
              <a:rPr lang="en-IN" dirty="0">
                <a:hlinkClick r:id="rId5"/>
              </a:rPr>
              <a:t>https://www.bloomberg.com/markets/commodities/agriculture</a:t>
            </a:r>
            <a:endParaRPr lang="en-IN" dirty="0"/>
          </a:p>
          <a:p>
            <a:pPr marL="173736" indent="-173736" algn="l" rtl="0" fontAlgn="base">
              <a:spcAft>
                <a:spcPts val="800"/>
              </a:spcAft>
              <a:buClr>
                <a:srgbClr val="213163"/>
              </a:buClr>
              <a:buFont typeface="Arial" panose="020B0604020202020204" pitchFamily="34" charset="0"/>
              <a:buChar char="•"/>
            </a:pPr>
            <a:r>
              <a:rPr lang="en-IN" dirty="0">
                <a:hlinkClick r:id="rId6"/>
              </a:rPr>
              <a:t>https://www.usda.gov/topics/farming</a:t>
            </a:r>
            <a:endParaRPr lang="en-IN" dirty="0"/>
          </a:p>
          <a:p>
            <a:pPr marL="173736" indent="-173736" algn="l" rtl="0" fontAlgn="base">
              <a:spcAft>
                <a:spcPts val="800"/>
              </a:spcAft>
              <a:buClr>
                <a:srgbClr val="213163"/>
              </a:buClr>
              <a:buFont typeface="Arial" panose="020B0604020202020204" pitchFamily="34" charset="0"/>
              <a:buChar char="•"/>
            </a:pPr>
            <a:r>
              <a:rPr lang="en-IN" dirty="0">
                <a:hlinkClick r:id="rId7"/>
              </a:rPr>
              <a:t>http://www.fao.org/faostat/en/#home</a:t>
            </a:r>
            <a:endParaRPr lang="en-IN"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1280759"/>
            <a:ext cx="4594388" cy="2728922"/>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799802" cy="353943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dirty="0"/>
              <a:t>This project conducts exploratory data analysis on a dataset of agricultural raw material prices, aiming to identify high and low-range materials and analyze their percentage change over time. By examining price fluctuations, it delineates the range of price variations across years, highlighting the most volatile and stable commodities. Through descriptive statistics and visualization, it uncovers trends and correlations among different raw materials, aiding stakeholders in risk assessment and decision-making. By mapping a heatmap of price correlations, the project visually represents interdependencies between agricultural commodities, facilitating portfolio diversification strategies. Overall, this analysis provides actionable insights for stakeholders to manage risks and optimize resource allocation in the agricultural sector.</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97834" y="968646"/>
            <a:ext cx="4437065" cy="4401205"/>
          </a:xfrm>
          <a:prstGeom prst="rect">
            <a:avLst/>
          </a:prstGeom>
          <a:noFill/>
        </p:spPr>
        <p:txBody>
          <a:bodyPr wrap="square" lIns="91440" tIns="45720" rIns="91440" bIns="45720" anchor="t">
            <a:spAutoFit/>
          </a:bodyPr>
          <a:lstStyle/>
          <a:p>
            <a:pPr algn="l">
              <a:buFont typeface="+mj-lt"/>
              <a:buAutoNum type="arabicPeriod"/>
            </a:pPr>
            <a:r>
              <a:rPr lang="en-US" dirty="0"/>
              <a:t>How do the prices of various agricultural raw materials fluctuate over time, and which commodities exhibit the highest and lowest price ranges, necessitating an understanding of their market dynamics and potential implications for stakeholders?</a:t>
            </a:r>
          </a:p>
          <a:p>
            <a:pPr algn="l"/>
            <a:endParaRPr lang="en-US" dirty="0"/>
          </a:p>
          <a:p>
            <a:pPr algn="l"/>
            <a:r>
              <a:rPr lang="en-US" dirty="0"/>
              <a:t>2. What are the percentage changes in prices for different agricultural raw materials over the years, and how do these fluctuations vary among commodities, requiring an assessment of their relative stability and volatility to inform risk management strategies?</a:t>
            </a:r>
          </a:p>
          <a:p>
            <a:pPr algn="l">
              <a:buFont typeface="+mj-lt"/>
              <a:buAutoNum type="arabicPeriod"/>
            </a:pPr>
            <a:endParaRPr lang="en-US" dirty="0"/>
          </a:p>
          <a:p>
            <a:pPr algn="l"/>
            <a:r>
              <a:rPr lang="en-US" dirty="0"/>
              <a:t>3. Is there a discernible correlation between the price movements of different agricultural raw materials, and can these relationships be visually represented through a heatmap, enabling stakeholders to identify potential diversification opportunities and interdependencies within the market?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95410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dirty="0"/>
              <a:t>The aim of this project is to analyze historical agricultural raw material prices, identifying high and low-range commodities, assessing percentage changes over time, and mapping correlations between different materials using a heatmap, to provide insights for stakeholders in risk management and decision-making within the agricultural sector.</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02161"/>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42657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b="1" dirty="0"/>
              <a:t>Data Collection</a:t>
            </a:r>
            <a:r>
              <a:rPr lang="en-US" dirty="0"/>
              <a:t>: Gather historical price data for various agricultural raw materials spanning multiple years from reliable sources.</a:t>
            </a:r>
          </a:p>
          <a:p>
            <a:pPr algn="l"/>
            <a:endParaRPr lang="en-US" dirty="0"/>
          </a:p>
          <a:p>
            <a:pPr marL="285750" indent="-285750" algn="l" rtl="0" fontAlgn="base">
              <a:spcAft>
                <a:spcPts val="800"/>
              </a:spcAft>
              <a:buClr>
                <a:srgbClr val="213163"/>
              </a:buClr>
              <a:buFont typeface="Arial" panose="020B0604020202020204" pitchFamily="34" charset="0"/>
              <a:buChar char="•"/>
            </a:pPr>
            <a:r>
              <a:rPr lang="en-IN" b="1" dirty="0"/>
              <a:t>Exploratory Data Analysis (EDA):</a:t>
            </a:r>
            <a:r>
              <a:rPr lang="en-US" b="1" dirty="0"/>
              <a:t> </a:t>
            </a:r>
            <a:r>
              <a:rPr lang="en-US" dirty="0"/>
              <a:t>Identify high and low-range commodities based on their price distributions and variability over time.</a:t>
            </a:r>
            <a:endParaRPr lang="en-US" b="1" i="0" dirty="0">
              <a:solidFill>
                <a:srgbClr val="000000"/>
              </a:solidFill>
              <a:effectLst/>
            </a:endParaRPr>
          </a:p>
          <a:p>
            <a:pPr marL="285750" indent="-285750" algn="l">
              <a:buFont typeface="Arial" panose="020B0604020202020204" pitchFamily="34" charset="0"/>
              <a:buChar char="•"/>
            </a:pPr>
            <a:r>
              <a:rPr lang="en-US" b="1" dirty="0"/>
              <a:t>Percentage Change Analysis</a:t>
            </a:r>
            <a:r>
              <a:rPr lang="en-US" dirty="0"/>
              <a:t>: Calculate the percentage change in prices for each agricultural raw material across consecutive years.</a:t>
            </a:r>
          </a:p>
          <a:p>
            <a:pPr algn="l"/>
            <a:endParaRPr lang="en-US" dirty="0"/>
          </a:p>
          <a:p>
            <a:pPr marL="285750" indent="-285750" algn="l">
              <a:buFont typeface="Arial" panose="020B0604020202020204" pitchFamily="34" charset="0"/>
              <a:buChar char="•"/>
            </a:pPr>
            <a:r>
              <a:rPr lang="en-US" b="1" dirty="0"/>
              <a:t>Heatmap Construction: </a:t>
            </a:r>
            <a:r>
              <a:rPr lang="en-US" dirty="0"/>
              <a:t>Construct a heatmap to visualize the correlation matrix between the price movements of different agricultural raw materials.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b="1" dirty="0"/>
              <a:t>Insights Generation: </a:t>
            </a:r>
            <a:r>
              <a:rPr lang="en-US" dirty="0"/>
              <a:t>Extract actionable insights from the analysis, such as trends in price fluctuations, correlations between commodities, and potential risk management strategies.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66992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Solution: </a:t>
            </a:r>
            <a:r>
              <a:rPr lang="en-US" dirty="0"/>
              <a:t>The proposed solution involves rigorous data preprocessing to ensure data integrity, followed by an in-depth Exploratory Data Analysis (EDA) to uncover trends and variability in agricultural raw material prices. Percentage change calculations between consecutive years allow for the identification of price dynamics and the assessment of commodity stability. Constructing a correlation matrix and visualizing it through a heatmap enable the identification of relationships between commodities, aiding in diversification strategies. Finally, actionable insights and recommendations derived from the analysis empower stakeholders to make informed decisions regarding risk management and resource allocation in the agricultural sector.</a:t>
            </a:r>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endParaRPr lang="en-US" dirty="0"/>
          </a:p>
          <a:p>
            <a:pPr>
              <a:spcAft>
                <a:spcPts val="800"/>
              </a:spcAft>
              <a:buClr>
                <a:srgbClr val="213163"/>
              </a:buClr>
            </a:pPr>
            <a:r>
              <a:rPr lang="en-US" dirty="0"/>
              <a:t>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DA9B473-1A5A-FB41-E9FF-91515A65775C}"/>
              </a:ext>
            </a:extLst>
          </p:cNvPr>
          <p:cNvPicPr>
            <a:picLocks noChangeAspect="1"/>
          </p:cNvPicPr>
          <p:nvPr/>
        </p:nvPicPr>
        <p:blipFill>
          <a:blip r:embed="rId3"/>
          <a:stretch>
            <a:fillRect/>
          </a:stretch>
        </p:blipFill>
        <p:spPr>
          <a:xfrm>
            <a:off x="788235" y="1418180"/>
            <a:ext cx="7839581" cy="2654761"/>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811</TotalTime>
  <Words>1054</Words>
  <Application>Microsoft Office PowerPoint</Application>
  <PresentationFormat>On-screen Show (16:9)</PresentationFormat>
  <Paragraphs>166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IBM Plex Sans</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sudharsan M</cp:lastModifiedBy>
  <cp:revision>165</cp:revision>
  <dcterms:modified xsi:type="dcterms:W3CDTF">2024-04-10T16:00:48Z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